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1297" r:id="rId5"/>
    <p:sldId id="1296" r:id="rId6"/>
    <p:sldId id="1217" r:id="rId7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AE"/>
    <a:srgbClr val="002060"/>
    <a:srgbClr val="E7E7F1"/>
    <a:srgbClr val="CBCB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AF31D-0F85-46DB-A1AD-68AFDF65D01B}" v="195" dt="2026-03-20T10:43:58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8" autoAdjust="0"/>
    <p:restoredTop sz="87772" autoAdjust="0"/>
  </p:normalViewPr>
  <p:slideViewPr>
    <p:cSldViewPr snapToGrid="0">
      <p:cViewPr>
        <p:scale>
          <a:sx n="124" d="100"/>
          <a:sy n="124" d="100"/>
        </p:scale>
        <p:origin x="880" y="-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8ED804E0-795F-4BB5-BBE4-A8C6EDBDD414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8D0AE62D-3D87-4DA7-8240-D78C18D8A8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91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AE62D-3D87-4DA7-8240-D78C18D8A8E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3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172271"/>
            <a:ext cx="11477626" cy="4835719"/>
          </a:xfrm>
        </p:spPr>
        <p:txBody>
          <a:bodyPr>
            <a:normAutofit/>
          </a:bodyPr>
          <a:lstStyle>
            <a:lvl1pPr marL="361950" indent="-361950">
              <a:defRPr sz="2800"/>
            </a:lvl1pPr>
            <a:lvl2pPr marL="714375" indent="-352425"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194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blue bacteria&#10;&#10;Description automatically generated">
            <a:extLst>
              <a:ext uri="{FF2B5EF4-FFF2-40B4-BE49-F238E27FC236}">
                <a16:creationId xmlns:a16="http://schemas.microsoft.com/office/drawing/2014/main" id="{35D8F4A0-4761-4339-5EC0-69C0458B6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-227" r="6988" b="-1854"/>
          <a:stretch/>
        </p:blipFill>
        <p:spPr>
          <a:xfrm flipH="1">
            <a:off x="0" y="-35348"/>
            <a:ext cx="12192000" cy="71087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8373FD-48E9-E8CA-9C6F-B48FF17BE822}"/>
              </a:ext>
            </a:extLst>
          </p:cNvPr>
          <p:cNvSpPr/>
          <p:nvPr userDrawn="1"/>
        </p:nvSpPr>
        <p:spPr>
          <a:xfrm>
            <a:off x="-14653" y="35349"/>
            <a:ext cx="12206654" cy="6928159"/>
          </a:xfrm>
          <a:prstGeom prst="rect">
            <a:avLst/>
          </a:prstGeom>
          <a:solidFill>
            <a:schemeClr val="dk1">
              <a:alpha val="2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E402-CFD7-60B3-990A-EE66ED68453E}"/>
              </a:ext>
            </a:extLst>
          </p:cNvPr>
          <p:cNvSpPr/>
          <p:nvPr userDrawn="1"/>
        </p:nvSpPr>
        <p:spPr>
          <a:xfrm>
            <a:off x="-14654" y="1"/>
            <a:ext cx="12673781" cy="6928160"/>
          </a:xfrm>
          <a:prstGeom prst="rect">
            <a:avLst/>
          </a:prstGeom>
          <a:gradFill>
            <a:gsLst>
              <a:gs pos="0">
                <a:schemeClr val="accent4"/>
              </a:gs>
              <a:gs pos="28000">
                <a:srgbClr val="000000">
                  <a:alpha val="85000"/>
                </a:srgbClr>
              </a:gs>
              <a:gs pos="65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8DE61-9811-1959-4661-9791E79E20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1BB-4E5E-4A43-A0FB-560D29F77855}" type="slidenum">
              <a:rPr lang="en-AU" smtClean="0"/>
              <a:t>‹#›</a:t>
            </a:fld>
            <a:endParaRPr lang="en-AU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41329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705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449" y="1374937"/>
            <a:ext cx="5652000" cy="4464260"/>
          </a:xfrm>
        </p:spPr>
        <p:txBody>
          <a:bodyPr>
            <a:normAutofit/>
          </a:bodyPr>
          <a:lstStyle>
            <a:lvl1pPr marL="361950" indent="-361950">
              <a:defRPr sz="2800"/>
            </a:lvl1pPr>
            <a:lvl2pPr marL="714375" indent="-352425"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096" y="1374937"/>
            <a:ext cx="5652000" cy="4464260"/>
          </a:xfrm>
        </p:spPr>
        <p:txBody>
          <a:bodyPr>
            <a:normAutofit/>
          </a:bodyPr>
          <a:lstStyle>
            <a:lvl1pPr marL="361950" indent="-361950">
              <a:defRPr sz="2800"/>
            </a:lvl1pPr>
            <a:lvl2pPr marL="714375" indent="-352425"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64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blue bacteria&#10;&#10;Description automatically generated">
            <a:extLst>
              <a:ext uri="{FF2B5EF4-FFF2-40B4-BE49-F238E27FC236}">
                <a16:creationId xmlns:a16="http://schemas.microsoft.com/office/drawing/2014/main" id="{C64363ED-039E-F074-B759-247548BC0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 r="22844" b="6565"/>
          <a:stretch/>
        </p:blipFill>
        <p:spPr>
          <a:xfrm>
            <a:off x="-3" y="0"/>
            <a:ext cx="12191998" cy="6869806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1647E8-892A-68DD-C2C2-EDEF791240FF}"/>
              </a:ext>
            </a:extLst>
          </p:cNvPr>
          <p:cNvSpPr/>
          <p:nvPr userDrawn="1"/>
        </p:nvSpPr>
        <p:spPr>
          <a:xfrm>
            <a:off x="-2" y="0"/>
            <a:ext cx="12191998" cy="6857998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3000">
                <a:srgbClr val="000000">
                  <a:alpha val="60000"/>
                </a:srgbClr>
              </a:gs>
              <a:gs pos="10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ED456D-978F-F685-C3B6-5ED33F8357A8}"/>
              </a:ext>
            </a:extLst>
          </p:cNvPr>
          <p:cNvSpPr/>
          <p:nvPr userDrawn="1"/>
        </p:nvSpPr>
        <p:spPr>
          <a:xfrm>
            <a:off x="-4" y="-11808"/>
            <a:ext cx="12191998" cy="6857998"/>
          </a:xfrm>
          <a:prstGeom prst="rect">
            <a:avLst/>
          </a:prstGeom>
          <a:solidFill>
            <a:schemeClr val="dk1">
              <a:alpha val="44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41" y="2856233"/>
            <a:ext cx="7087518" cy="1325563"/>
          </a:xfrm>
        </p:spPr>
        <p:txBody>
          <a:bodyPr/>
          <a:lstStyle>
            <a:lvl1pPr marL="85725" indent="0"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09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nn HD wallpapers | Pxfuel">
            <a:extLst>
              <a:ext uri="{FF2B5EF4-FFF2-40B4-BE49-F238E27FC236}">
                <a16:creationId xmlns:a16="http://schemas.microsoft.com/office/drawing/2014/main" id="{6981B2D7-8AB0-3BF1-27F3-DEA3D47FA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0" y="3"/>
            <a:ext cx="12195183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8373FD-48E9-E8CA-9C6F-B48FF17BE822}"/>
              </a:ext>
            </a:extLst>
          </p:cNvPr>
          <p:cNvSpPr/>
          <p:nvPr userDrawn="1"/>
        </p:nvSpPr>
        <p:spPr>
          <a:xfrm>
            <a:off x="2" y="-48605"/>
            <a:ext cx="12191998" cy="6948013"/>
          </a:xfrm>
          <a:prstGeom prst="rect">
            <a:avLst/>
          </a:prstGeom>
          <a:gradFill>
            <a:gsLst>
              <a:gs pos="0">
                <a:schemeClr val="accent4"/>
              </a:gs>
              <a:gs pos="31000">
                <a:srgbClr val="000000">
                  <a:alpha val="85000"/>
                </a:srgbClr>
              </a:gs>
              <a:gs pos="68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E402-CFD7-60B3-990A-EE66ED68453E}"/>
              </a:ext>
            </a:extLst>
          </p:cNvPr>
          <p:cNvSpPr/>
          <p:nvPr userDrawn="1"/>
        </p:nvSpPr>
        <p:spPr>
          <a:xfrm>
            <a:off x="2" y="-1"/>
            <a:ext cx="12191998" cy="6857998"/>
          </a:xfrm>
          <a:prstGeom prst="rect">
            <a:avLst/>
          </a:prstGeom>
          <a:gradFill>
            <a:gsLst>
              <a:gs pos="0">
                <a:schemeClr val="accent4"/>
              </a:gs>
              <a:gs pos="28000">
                <a:srgbClr val="000000">
                  <a:alpha val="85000"/>
                </a:srgbClr>
              </a:gs>
              <a:gs pos="65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A6B0D-51B1-3778-9C4C-E944E71EE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</a:t>
            </a:r>
            <a:r>
              <a:rPr lang="en-US" err="1"/>
              <a:t>styleI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A6B0D-51B1-3778-9C4C-E944E71EEF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B6F266-D2FF-2010-67FE-05FDC033CFD4}"/>
              </a:ext>
            </a:extLst>
          </p:cNvPr>
          <p:cNvSpPr txBox="1"/>
          <p:nvPr userDrawn="1"/>
        </p:nvSpPr>
        <p:spPr>
          <a:xfrm>
            <a:off x="495456" y="6221309"/>
            <a:ext cx="7334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1A622D3B-2763-4575-9FF3-591685B99308}" type="slidenum">
              <a:rPr lang="en-AU" sz="1400" smtClean="0">
                <a:solidFill>
                  <a:schemeClr val="bg1"/>
                </a:solidFill>
              </a:rPr>
              <a:t>‹#›</a:t>
            </a:fld>
            <a:endParaRPr lang="en-A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6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blue bacteria&#10;&#10;Description automatically generated">
            <a:extLst>
              <a:ext uri="{FF2B5EF4-FFF2-40B4-BE49-F238E27FC236}">
                <a16:creationId xmlns:a16="http://schemas.microsoft.com/office/drawing/2014/main" id="{83D6BF21-BD87-3FFB-D3F6-31D866AB2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-227" r="6988" b="-1854"/>
          <a:stretch/>
        </p:blipFill>
        <p:spPr>
          <a:xfrm flipH="1">
            <a:off x="0" y="-35348"/>
            <a:ext cx="12192000" cy="71087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8373FD-48E9-E8CA-9C6F-B48FF17BE822}"/>
              </a:ext>
            </a:extLst>
          </p:cNvPr>
          <p:cNvSpPr/>
          <p:nvPr userDrawn="1"/>
        </p:nvSpPr>
        <p:spPr>
          <a:xfrm>
            <a:off x="2" y="0"/>
            <a:ext cx="12191998" cy="6857998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E402-CFD7-60B3-990A-EE66ED68453E}"/>
              </a:ext>
            </a:extLst>
          </p:cNvPr>
          <p:cNvSpPr/>
          <p:nvPr userDrawn="1"/>
        </p:nvSpPr>
        <p:spPr>
          <a:xfrm>
            <a:off x="-2" y="-2"/>
            <a:ext cx="12191998" cy="6857998"/>
          </a:xfrm>
          <a:prstGeom prst="rect">
            <a:avLst/>
          </a:prstGeom>
          <a:gradFill>
            <a:gsLst>
              <a:gs pos="0">
                <a:schemeClr val="accent4"/>
              </a:gs>
              <a:gs pos="28000">
                <a:srgbClr val="000000">
                  <a:alpha val="85000"/>
                </a:srgbClr>
              </a:gs>
              <a:gs pos="65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A6B0D-51B1-3778-9C4C-E944E71EE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105F0-0EA2-A893-3808-3931F7821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0"/>
            <a:ext cx="1219200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8373FD-48E9-E8CA-9C6F-B48FF17BE822}"/>
              </a:ext>
            </a:extLst>
          </p:cNvPr>
          <p:cNvSpPr/>
          <p:nvPr userDrawn="1"/>
        </p:nvSpPr>
        <p:spPr>
          <a:xfrm>
            <a:off x="2" y="0"/>
            <a:ext cx="12191998" cy="6857998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E402-CFD7-60B3-990A-EE66ED68453E}"/>
              </a:ext>
            </a:extLst>
          </p:cNvPr>
          <p:cNvSpPr/>
          <p:nvPr userDrawn="1"/>
        </p:nvSpPr>
        <p:spPr>
          <a:xfrm>
            <a:off x="-2" y="2"/>
            <a:ext cx="12191998" cy="6857998"/>
          </a:xfrm>
          <a:prstGeom prst="rect">
            <a:avLst/>
          </a:prstGeom>
          <a:gradFill>
            <a:gsLst>
              <a:gs pos="0">
                <a:schemeClr val="accent4">
                  <a:lumMod val="92000"/>
                </a:schemeClr>
              </a:gs>
              <a:gs pos="43000">
                <a:srgbClr val="000000">
                  <a:alpha val="85000"/>
                </a:srgbClr>
              </a:gs>
              <a:gs pos="81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A6B0D-51B1-3778-9C4C-E944E71EE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105F0-0EA2-A893-3808-3931F7821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" y="0"/>
            <a:ext cx="1219200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8373FD-48E9-E8CA-9C6F-B48FF17BE822}"/>
              </a:ext>
            </a:extLst>
          </p:cNvPr>
          <p:cNvSpPr/>
          <p:nvPr userDrawn="1"/>
        </p:nvSpPr>
        <p:spPr>
          <a:xfrm>
            <a:off x="2" y="0"/>
            <a:ext cx="12191998" cy="6857998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E402-CFD7-60B3-990A-EE66ED68453E}"/>
              </a:ext>
            </a:extLst>
          </p:cNvPr>
          <p:cNvSpPr/>
          <p:nvPr userDrawn="1"/>
        </p:nvSpPr>
        <p:spPr>
          <a:xfrm>
            <a:off x="2" y="-2"/>
            <a:ext cx="12191998" cy="6857998"/>
          </a:xfrm>
          <a:prstGeom prst="rect">
            <a:avLst/>
          </a:prstGeom>
          <a:gradFill>
            <a:gsLst>
              <a:gs pos="0">
                <a:schemeClr val="accent4"/>
              </a:gs>
              <a:gs pos="28000">
                <a:srgbClr val="000000">
                  <a:alpha val="85000"/>
                </a:srgbClr>
              </a:gs>
              <a:gs pos="65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A6B0D-51B1-3778-9C4C-E944E71EE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105F0-0EA2-A893-3808-3931F7821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0"/>
            <a:ext cx="1219200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8373FD-48E9-E8CA-9C6F-B48FF17BE822}"/>
              </a:ext>
            </a:extLst>
          </p:cNvPr>
          <p:cNvSpPr/>
          <p:nvPr userDrawn="1"/>
        </p:nvSpPr>
        <p:spPr>
          <a:xfrm>
            <a:off x="-6" y="2"/>
            <a:ext cx="12191998" cy="6857998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BE402-CFD7-60B3-990A-EE66ED68453E}"/>
              </a:ext>
            </a:extLst>
          </p:cNvPr>
          <p:cNvSpPr/>
          <p:nvPr userDrawn="1"/>
        </p:nvSpPr>
        <p:spPr>
          <a:xfrm>
            <a:off x="-14" y="0"/>
            <a:ext cx="12191998" cy="6857998"/>
          </a:xfrm>
          <a:prstGeom prst="rect">
            <a:avLst/>
          </a:prstGeom>
          <a:gradFill>
            <a:gsLst>
              <a:gs pos="0">
                <a:schemeClr val="accent4"/>
              </a:gs>
              <a:gs pos="28000">
                <a:srgbClr val="000000">
                  <a:alpha val="85000"/>
                </a:srgbClr>
              </a:gs>
              <a:gs pos="65000">
                <a:schemeClr val="accent4">
                  <a:alpha val="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56" y="2856233"/>
            <a:ext cx="3968564" cy="1325563"/>
          </a:xfrm>
        </p:spPr>
        <p:txBody>
          <a:bodyPr/>
          <a:lstStyle>
            <a:lvl1pPr marL="85725" indent="0"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A6B0D-51B1-3778-9C4C-E944E71EE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456" y="879430"/>
            <a:ext cx="257883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270436"/>
            <a:ext cx="9287227" cy="56217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4000"/>
            <a:ext cx="11479048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88B71-C5BE-48D4-8D58-8D5B693366A9}"/>
              </a:ext>
            </a:extLst>
          </p:cNvPr>
          <p:cNvSpPr txBox="1"/>
          <p:nvPr/>
        </p:nvSpPr>
        <p:spPr>
          <a:xfrm>
            <a:off x="6805836" y="6399908"/>
            <a:ext cx="5033213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800" b="0" dirty="0">
                <a:solidFill>
                  <a:schemeClr val="accent4"/>
                </a:solidFill>
                <a:latin typeface="+mn-lt"/>
              </a:rPr>
              <a:t>Imunexus     |   Overview    |    March  2026</a:t>
            </a:r>
            <a:endParaRPr lang="en-AU" sz="800" b="1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9E8D61-9215-A83C-A0DA-EE4929164F99}"/>
              </a:ext>
            </a:extLst>
          </p:cNvPr>
          <p:cNvCxnSpPr>
            <a:cxnSpLocks/>
          </p:cNvCxnSpPr>
          <p:nvPr userDrawn="1"/>
        </p:nvCxnSpPr>
        <p:spPr>
          <a:xfrm flipH="1">
            <a:off x="352952" y="6182592"/>
            <a:ext cx="11486096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ADA42C2-97AE-99C8-4BCE-03430E4749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944" y="171819"/>
            <a:ext cx="1730055" cy="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b="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4375" indent="-352425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2"/>
        </a:buClr>
        <a:buSzPct val="110000"/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mailto:philippa.lewis@imunexus.com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228BAE-ECE6-E6AB-C9CE-BF0E15BB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56" y="2856233"/>
            <a:ext cx="4284362" cy="1325563"/>
          </a:xfrm>
        </p:spPr>
        <p:txBody>
          <a:bodyPr/>
          <a:lstStyle/>
          <a:p>
            <a:r>
              <a:rPr lang="en-AU" cap="none" dirty="0"/>
              <a:t>Introduction to </a:t>
            </a:r>
            <a:r>
              <a:rPr lang="en-AU" cap="none" dirty="0" err="1"/>
              <a:t>Imunexus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82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5CBE5-363A-4702-C4F7-4713371347B1}"/>
              </a:ext>
            </a:extLst>
          </p:cNvPr>
          <p:cNvSpPr/>
          <p:nvPr/>
        </p:nvSpPr>
        <p:spPr>
          <a:xfrm>
            <a:off x="129091" y="6065085"/>
            <a:ext cx="11945690" cy="16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12CD52-E67C-3001-498D-E160B8AF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34" y="317940"/>
            <a:ext cx="9287227" cy="562173"/>
          </a:xfrm>
        </p:spPr>
        <p:txBody>
          <a:bodyPr/>
          <a:lstStyle/>
          <a:p>
            <a:r>
              <a:rPr lang="en-GB" cap="none" dirty="0" err="1">
                <a:solidFill>
                  <a:schemeClr val="bg2"/>
                </a:solidFill>
              </a:rPr>
              <a:t>Imunexus</a:t>
            </a:r>
            <a:r>
              <a:rPr lang="en-GB" cap="none" dirty="0">
                <a:solidFill>
                  <a:schemeClr val="bg2"/>
                </a:solidFill>
              </a:rPr>
              <a:t> Therapeutics overview</a:t>
            </a:r>
            <a:endParaRPr lang="en-AU" cap="none" dirty="0">
              <a:solidFill>
                <a:schemeClr val="bg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6459E-CE82-6F1C-BF15-3EA8CD752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10408"/>
              </p:ext>
            </p:extLst>
          </p:nvPr>
        </p:nvGraphicFramePr>
        <p:xfrm>
          <a:off x="166255" y="1632429"/>
          <a:ext cx="3600000" cy="1805296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207273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Award Winning &amp; Patented Platform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5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dirty="0"/>
                        <a:t>Converts existing biologic drugs into multi-specific biologic drugs. </a:t>
                      </a:r>
                      <a:br>
                        <a:rPr lang="en-GB" sz="1200" dirty="0"/>
                      </a:br>
                      <a:br>
                        <a:rPr lang="en-GB" sz="1200" dirty="0"/>
                      </a:br>
                      <a:r>
                        <a:rPr lang="en-GB" sz="1200" b="1" dirty="0" err="1"/>
                        <a:t>Multispecifics</a:t>
                      </a:r>
                      <a:r>
                        <a:rPr lang="en-GB" sz="1200" b="1" dirty="0"/>
                        <a:t> increasingly valued by big pharma </a:t>
                      </a:r>
                      <a:r>
                        <a:rPr lang="en-GB" sz="1200" dirty="0"/>
                        <a:t>for their potential to deliver superior efficacy, novel mechanisms of action as well as new strategic intellectual property. </a:t>
                      </a:r>
                      <a:endParaRPr lang="en-AU" sz="1200" dirty="0"/>
                    </a:p>
                  </a:txBody>
                  <a:tcPr marL="288000" marR="288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980057"/>
                  </a:ext>
                </a:extLst>
              </a:tr>
            </a:tbl>
          </a:graphicData>
        </a:graphic>
      </p:graphicFrame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70EDE7-4645-57C8-A9E0-8C763F9E3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743" y="986500"/>
            <a:ext cx="814844" cy="57075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6D9050-3A9F-9DF1-0448-A37F9CE8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71" y="976195"/>
            <a:ext cx="673135" cy="581055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3E6182E-EF04-5C73-026A-7BFAE83BC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95399"/>
              </p:ext>
            </p:extLst>
          </p:nvPr>
        </p:nvGraphicFramePr>
        <p:xfrm>
          <a:off x="8417728" y="4628035"/>
          <a:ext cx="3600000" cy="184644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960984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ASX IPA Approval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7200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9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/>
                        <a:t>In principle listing approval from ASX​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/>
                        <a:t>with funding to advance Phase 1 MS trial (2026–27). Near-term catalysts.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en-GB" sz="1200" b="1" dirty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1" dirty="0"/>
                        <a:t>Investors are invited to contact Philippa Lewis, Executive Chair to register interest, via: </a:t>
                      </a:r>
                      <a:r>
                        <a:rPr lang="en-GB" sz="1200" b="1" dirty="0">
                          <a:hlinkClick r:id="rId5"/>
                        </a:rPr>
                        <a:t>philippa.lewis@imunexus.com</a:t>
                      </a:r>
                      <a:r>
                        <a:rPr lang="en-GB" sz="1200" b="1" dirty="0"/>
                        <a:t>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GB" sz="1500" dirty="0"/>
                    </a:p>
                  </a:txBody>
                  <a:tcPr marL="252000" marR="252000" marT="7200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4288368"/>
                  </a:ext>
                </a:extLst>
              </a:tr>
            </a:tbl>
          </a:graphicData>
        </a:graphic>
      </p:graphicFrame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EF24EBC-16D0-A5DE-B474-868C3EEF4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705" y="879282"/>
            <a:ext cx="572035" cy="6779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DAF8B7-3B5C-D309-9FBA-7735D1120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62711"/>
              </p:ext>
            </p:extLst>
          </p:nvPr>
        </p:nvGraphicFramePr>
        <p:xfrm>
          <a:off x="8409226" y="1632429"/>
          <a:ext cx="3600000" cy="164070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16806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Third Party Agreements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034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dirty="0"/>
                        <a:t>Licence agreement with </a:t>
                      </a:r>
                      <a:r>
                        <a:rPr lang="en-GB" sz="1200" b="1" dirty="0"/>
                        <a:t>Mesoblast Ltd. </a:t>
                      </a:r>
                      <a:r>
                        <a:rPr lang="en-GB" sz="1200" b="0" i="0" dirty="0"/>
                        <a:t>Co-development </a:t>
                      </a:r>
                      <a:r>
                        <a:rPr lang="en-GB" sz="1200" b="0" dirty="0"/>
                        <a:t>a</a:t>
                      </a:r>
                      <a:r>
                        <a:rPr lang="en-GB" sz="1200" dirty="0"/>
                        <a:t>greement with </a:t>
                      </a:r>
                      <a:r>
                        <a:rPr lang="en-GB" sz="1200" b="1" dirty="0"/>
                        <a:t>Baker Heart and Diabetes  Institute.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en-GB" sz="1200" b="1" dirty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dirty="0"/>
                        <a:t>Together, these collaborations further validate the breadth, flexibility and partnering potential of the </a:t>
                      </a:r>
                      <a:r>
                        <a:rPr lang="en-GB" sz="1200" dirty="0" err="1"/>
                        <a:t>imunexin</a:t>
                      </a:r>
                      <a:r>
                        <a:rPr lang="en-GB" sz="1200" dirty="0"/>
                        <a:t>™ platform.</a:t>
                      </a:r>
                      <a:endParaRPr lang="en-AU" sz="1200" dirty="0"/>
                    </a:p>
                  </a:txBody>
                  <a:tcPr marL="216000" marR="216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719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05976A-1D0C-250D-E536-12678C0FD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90714"/>
              </p:ext>
            </p:extLst>
          </p:nvPr>
        </p:nvGraphicFramePr>
        <p:xfrm>
          <a:off x="4350789" y="4628035"/>
          <a:ext cx="3600000" cy="147611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3040652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Multiple Products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272398"/>
                  </a:ext>
                </a:extLst>
              </a:tr>
              <a:tr h="3878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Drug generating platform with </a:t>
                      </a:r>
                      <a:r>
                        <a:rPr lang="en-GB" sz="1200" b="1" dirty="0"/>
                        <a:t>substantial potential pipeline </a:t>
                      </a:r>
                      <a:r>
                        <a:rPr lang="en-GB" sz="1200" dirty="0"/>
                        <a:t>of </a:t>
                      </a:r>
                      <a:r>
                        <a:rPr lang="en-GB" sz="1200" dirty="0" err="1"/>
                        <a:t>multispecific</a:t>
                      </a:r>
                      <a:r>
                        <a:rPr lang="en-GB" sz="1200" dirty="0"/>
                        <a:t> products: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 </a:t>
                      </a:r>
                    </a:p>
                    <a:p>
                      <a:pPr marL="162000" indent="-1620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4 drug candidates in pipeline</a:t>
                      </a:r>
                    </a:p>
                    <a:p>
                      <a:pPr marL="162000" indent="-1620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First drug to be commercialised is IMX39 for multiple sclerosis </a:t>
                      </a:r>
                    </a:p>
                  </a:txBody>
                  <a:tcPr marL="288000" marR="288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491834"/>
                  </a:ext>
                </a:extLst>
              </a:tr>
            </a:tbl>
          </a:graphicData>
        </a:graphic>
      </p:graphicFrame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28F610-7394-E02B-9908-C02311347C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748" y="3849768"/>
            <a:ext cx="654084" cy="70488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A693807-F25C-81CA-E86A-7D712DFEC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09265"/>
              </p:ext>
            </p:extLst>
          </p:nvPr>
        </p:nvGraphicFramePr>
        <p:xfrm>
          <a:off x="4287740" y="1632429"/>
          <a:ext cx="3600000" cy="164070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3652481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Multi-Specific Drugs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142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dirty="0"/>
                        <a:t>Multispecific drugs like bispecific antibodies sit in a rapidly expanding multi-billion-dollar market, estimated to be worth $US200B by 2032.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en-GB" sz="1200" dirty="0"/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1" dirty="0"/>
                        <a:t>Most</a:t>
                      </a:r>
                      <a:r>
                        <a:rPr lang="en-GB" sz="1200" dirty="0"/>
                        <a:t> major biotech deals are done early, with pharm, a at </a:t>
                      </a:r>
                      <a:r>
                        <a:rPr lang="en-GB" sz="1200" b="1" dirty="0"/>
                        <a:t>discovery or preclinical</a:t>
                      </a:r>
                      <a:r>
                        <a:rPr lang="en-GB" sz="1200" dirty="0"/>
                        <a:t>.</a:t>
                      </a:r>
                    </a:p>
                  </a:txBody>
                  <a:tcPr marL="288000" marR="288000" marT="7200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827554"/>
                  </a:ext>
                </a:extLst>
              </a:tr>
            </a:tbl>
          </a:graphicData>
        </a:graphic>
      </p:graphicFrame>
      <p:pic>
        <p:nvPicPr>
          <p:cNvPr id="1026" name="Picture 2" descr="ASX Launches Branded App via Twixl Publisher">
            <a:extLst>
              <a:ext uri="{FF2B5EF4-FFF2-40B4-BE49-F238E27FC236}">
                <a16:creationId xmlns:a16="http://schemas.microsoft.com/office/drawing/2014/main" id="{AB237DD4-782A-6BF3-BF83-315748E2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46" y="3703174"/>
            <a:ext cx="943450" cy="9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ED948C2-5CBE-5DE5-9DE9-01CFA9A97D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728" y="3862494"/>
            <a:ext cx="473272" cy="63103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0F50017-027B-7B41-D527-35E6D5C03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94259"/>
              </p:ext>
            </p:extLst>
          </p:nvPr>
        </p:nvGraphicFramePr>
        <p:xfrm>
          <a:off x="173430" y="4628035"/>
          <a:ext cx="3600000" cy="17594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679251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Opportunity to make a real difference to  MS patients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7200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9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A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asset IMX39 demonstrated superior preclinical efficacy versus other widely used Multiple Sclerosis therapies in a US$27b category, where patients are critically underserved. </a:t>
                      </a:r>
                    </a:p>
                    <a:p>
                      <a:pPr lvl="0"/>
                      <a:endParaRPr lang="en-A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252000" marT="7200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solidFill>
                        <a:srgbClr val="0F0F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87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3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8462E9-FF36-2818-79BB-5F2BDC2D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90" y="2856233"/>
            <a:ext cx="3968564" cy="132556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en-GB" cap="none" dirty="0"/>
              <a:t>Join us on </a:t>
            </a:r>
            <a:br>
              <a:rPr lang="en-GB" cap="none" dirty="0"/>
            </a:br>
            <a:r>
              <a:rPr lang="en-GB" cap="none" dirty="0"/>
              <a:t>our journey</a:t>
            </a:r>
            <a:br>
              <a:rPr lang="en-GB" dirty="0"/>
            </a:br>
            <a:br>
              <a:rPr lang="en-GB" sz="2400" dirty="0"/>
            </a:br>
            <a:br>
              <a:rPr lang="en-GB" dirty="0"/>
            </a:br>
            <a:r>
              <a:rPr lang="en-GB" sz="1600" dirty="0"/>
              <a:t>LEARN MORE AT IMUNEXUS.COM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215305119"/>
      </p:ext>
    </p:extLst>
  </p:cSld>
  <p:clrMapOvr>
    <a:masterClrMapping/>
  </p:clrMapOvr>
</p:sld>
</file>

<file path=ppt/theme/theme1.xml><?xml version="1.0" encoding="utf-8"?>
<a:theme xmlns:a="http://schemas.openxmlformats.org/drawingml/2006/main" name="Imunexus">
  <a:themeElements>
    <a:clrScheme name="Imunexus">
      <a:dk1>
        <a:sysClr val="windowText" lastClr="000000"/>
      </a:dk1>
      <a:lt1>
        <a:sysClr val="window" lastClr="FFFFFF"/>
      </a:lt1>
      <a:dk2>
        <a:srgbClr val="FEF5D8"/>
      </a:dk2>
      <a:lt2>
        <a:srgbClr val="000000"/>
      </a:lt2>
      <a:accent1>
        <a:srgbClr val="0000A9"/>
      </a:accent1>
      <a:accent2>
        <a:srgbClr val="75BEE9"/>
      </a:accent2>
      <a:accent3>
        <a:srgbClr val="A3A3A3"/>
      </a:accent3>
      <a:accent4>
        <a:srgbClr val="000000"/>
      </a:accent4>
      <a:accent5>
        <a:srgbClr val="595959"/>
      </a:accent5>
      <a:accent6>
        <a:srgbClr val="A5A5A5"/>
      </a:accent6>
      <a:hlink>
        <a:srgbClr val="7030A0"/>
      </a:hlink>
      <a:folHlink>
        <a:srgbClr val="63A537"/>
      </a:folHlink>
    </a:clrScheme>
    <a:fontScheme name="OpenSan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Avenir" id="{A87FA689-EAF7-4662-B77D-6E1C4B2BCFCB}" vid="{54BB88AB-34E8-4B94-B804-D16C962141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826E32C4BFD4295C40D78C8FB60F1" ma:contentTypeVersion="16" ma:contentTypeDescription="Create a new document." ma:contentTypeScope="" ma:versionID="1b409eed3b9cc19f13ccada11d1f2ea7">
  <xsd:schema xmlns:xsd="http://www.w3.org/2001/XMLSchema" xmlns:xs="http://www.w3.org/2001/XMLSchema" xmlns:p="http://schemas.microsoft.com/office/2006/metadata/properties" xmlns:ns2="4cdf08a1-f960-470f-a5aa-0beda8f8ae09" xmlns:ns3="a529748b-1426-48c9-8c53-7badf2f73af9" targetNamespace="http://schemas.microsoft.com/office/2006/metadata/properties" ma:root="true" ma:fieldsID="25f8f130fbe910b72962d96077cec03a" ns2:_="" ns3:_="">
    <xsd:import namespace="4cdf08a1-f960-470f-a5aa-0beda8f8ae09"/>
    <xsd:import namespace="a529748b-1426-48c9-8c53-7badf2f73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f08a1-f960-470f-a5aa-0beda8f8a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63ac8a3-3113-4a76-ab93-16d7d1449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9748b-1426-48c9-8c53-7badf2f73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c0896cd-2d8d-4ede-ad1a-c032da726c80}" ma:internalName="TaxCatchAll" ma:showField="CatchAllData" ma:web="a529748b-1426-48c9-8c53-7badf2f73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df08a1-f960-470f-a5aa-0beda8f8ae09">
      <Terms xmlns="http://schemas.microsoft.com/office/infopath/2007/PartnerControls"/>
    </lcf76f155ced4ddcb4097134ff3c332f>
    <TaxCatchAll xmlns="a529748b-1426-48c9-8c53-7badf2f73a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31258-8C6D-4726-8F5A-3DE348393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f08a1-f960-470f-a5aa-0beda8f8ae09"/>
    <ds:schemaRef ds:uri="a529748b-1426-48c9-8c53-7badf2f73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9ED34-B1EC-41C2-92DD-C3B6B79E63B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4cdf08a1-f960-470f-a5aa-0beda8f8ae09"/>
    <ds:schemaRef ds:uri="a529748b-1426-48c9-8c53-7badf2f73af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A2A47F-178B-4287-8B58-3981E0F670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19706</TotalTime>
  <Words>255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Open Sans</vt:lpstr>
      <vt:lpstr>Open Sans Light</vt:lpstr>
      <vt:lpstr>Imunexus</vt:lpstr>
      <vt:lpstr>Introduction to Imunexus</vt:lpstr>
      <vt:lpstr>Imunexus Therapeutics overview</vt:lpstr>
      <vt:lpstr>Join us on  our journey   LEARN MORE AT IMUNEXUS.COM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George Kopsidas</dc:creator>
  <cp:lastModifiedBy>Philippa Lewis</cp:lastModifiedBy>
  <cp:revision>316</cp:revision>
  <cp:lastPrinted>2025-09-04T00:46:01Z</cp:lastPrinted>
  <dcterms:created xsi:type="dcterms:W3CDTF">2025-06-19T02:15:38Z</dcterms:created>
  <dcterms:modified xsi:type="dcterms:W3CDTF">2026-03-23T05:21:29Z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0x010100D45826E32C4BFD4295C40D78C8FB60F1</vt:lpwstr>
  </property>
  <property fmtid="{D5CDD505-2E9C-101B-9397-08002B2CF9AE}" pid="3" name="MediaServiceImageTags">
    <vt:lpwstr/>
  </property>
</Properties>
</file>